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79" r:id="rId5"/>
    <p:sldId id="28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47"/>
  </p:normalViewPr>
  <p:slideViewPr>
    <p:cSldViewPr snapToGrid="0" snapToObjects="1">
      <p:cViewPr varScale="1">
        <p:scale>
          <a:sx n="140" d="100"/>
          <a:sy n="14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7BA5-3FA6-974D-B0B7-47B137B2BAFA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1494-A6AF-B24B-9C73-DAEBAA03AC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662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53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10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90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4ea10e7f1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ja-JP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54ea10e7f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649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ea10e7f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電源＞</a:t>
            </a:r>
            <a:endParaRPr lang="en-US" altLang="ja-JP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alt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イグニッション系から、アクセサリー電源をひっぱって、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54ea10e7f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797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17327-BB23-F145-A8D1-241FB2003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F55406-1446-3F47-BF7F-9A058BAE0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1A164-B307-7645-8EB3-936CE5EE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939DE6-FB9A-8A47-B9E4-775DD9BB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33247-5DB9-7341-AEF9-5CC443CC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3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58C64-3B97-9948-B3EA-C502B93F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052A10-E391-CC41-B866-51E30B5D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0AD8A-512F-E54A-A7E4-7751AD1E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C9C464-AEC4-E14E-ACE3-73C1B876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79019-870E-FC45-A561-2A976DCA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951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5653569-9F87-FE4C-9382-1EB21BAC1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7811E3-05F1-1A40-B5A6-072B75624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4F5384-9821-8642-816A-7B2D0BA8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AE955-0BDE-C54D-837B-CDB5C0FD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9A8BC-1208-A044-BDC3-66992B87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66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11258-E1B1-B448-91BE-8E30B765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666207-1360-FD42-8A5F-049C8102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9A1C9E-0799-7D4F-A806-2A75A768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6E775-1F04-C54C-AB5E-4921C091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1F0C11-E807-ED45-A39F-5E547C4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23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02F5B-A2D8-0643-9ADF-0A7E745B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5102C5-421E-1048-9884-E3E7CD7E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D88522-3476-7B4F-96DE-B6E6C26F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99DD0A-D4BB-1E45-AAED-BE8E1498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BD191-CE25-6F4C-8EF7-B1D94EB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028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9A3F38-B73D-D049-AB48-E114DE13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4295-1F57-044A-AC8B-78CC6C499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5BDBC7-C79D-5848-9FCC-FB8BB702F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46ED10-EEA0-0541-9D7C-002771A0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77C9B1-2E9C-D340-A7B5-06F945C9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C3E43A-8065-9043-A2E8-1A280707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7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4ACCB-3D53-D549-A33F-21F46122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3E4EC-1E2B-1847-9E53-8FE5D4FCB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8EF90E-64BF-344B-9EA1-A173E961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02762E-B233-E341-BABB-C6DAFB596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F98176-D348-7346-A331-3DDAC3A0A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00B3CD-15AB-DA44-A8A4-DE707EF4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1CFCB7-C26D-2E49-9F46-A62D9BBC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DC8A91-2E20-F642-AB4A-3F50AAF2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327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3B7A4-10E1-C24A-9B6B-D1197186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381E79-C531-864B-B265-6ED44E5A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0CB0E5-05C5-EF45-BDC0-324BA261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42AAA8-FC81-BC40-886B-DFB8D31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231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D14226-511D-8848-A003-88212160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2E765D-13CE-B541-9F16-BD9F2ED3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D8C1A-0839-F945-B921-43DC24EA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57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59A80-F1C0-AB4C-B6F6-C8B2C257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286236-D07A-FC49-8E20-D5DCDEDF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5B4684-955F-4B4D-89B0-85B08A6EB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7CB9C9-E2C0-E443-B11A-AA1DD93A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ECBDB5-AA89-D140-B990-B0880EC4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A7E75C-74DD-9A4D-9D9B-ED778EDE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650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C021F2-0B33-A444-98C0-BA7EC54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695A4C-77D2-6940-9BFD-E1C7B2E34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993A9E-8881-BA4E-9E6E-8EF1DBB83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A7FDD5-6DB6-4C41-93D6-BC08ED4A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A3A2A9-395F-C64E-8530-B742673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C99B68-0999-DF48-BEA7-68408DBE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82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C99560-A600-7843-B491-AE2971F5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C56475-5770-E748-851F-A42DEF0B3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78A317-D096-4941-A41C-6C01B598C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4AE4-C248-C646-92DA-4D55923DCAC0}" type="datetimeFigureOut">
              <a:rPr kumimoji="1" lang="zh-CN" altLang="en-US" smtClean="0"/>
              <a:t>2019/5/15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5DF15-A754-4F4B-B1CD-7D5703F29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11DDF-36D7-BE4C-8B2C-6A5BB206C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88D5-F18F-2143-AA77-4D86EAA52F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035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325100" y="180975"/>
            <a:ext cx="1657350" cy="521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17;p39">
            <a:extLst>
              <a:ext uri="{FF2B5EF4-FFF2-40B4-BE49-F238E27FC236}">
                <a16:creationId xmlns:a16="http://schemas.microsoft.com/office/drawing/2014/main" id="{91C0E8B9-A558-FC4E-887E-A61ADF7F7D65}"/>
              </a:ext>
            </a:extLst>
          </p:cNvPr>
          <p:cNvSpPr txBox="1">
            <a:spLocks/>
          </p:cNvSpPr>
          <p:nvPr/>
        </p:nvSpPr>
        <p:spPr>
          <a:xfrm>
            <a:off x="855889" y="2612571"/>
            <a:ext cx="10515600" cy="185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300"/>
            </a:pPr>
            <a:r>
              <a:rPr lang="ja-JP" altLang="en-US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バイクの盗難防止サービス</a:t>
            </a:r>
            <a:endParaRPr lang="en-US" altLang="ja-JP" sz="4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buSzPts val="3300"/>
            </a:pPr>
            <a:r>
              <a:rPr lang="ja-JP" altLang="en-US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オープン</a:t>
            </a:r>
            <a:r>
              <a:rPr lang="en-US" altLang="ja-JP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β</a:t>
            </a:r>
            <a:r>
              <a:rPr lang="ja-JP" altLang="en-US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製品の製造について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F1718-BFAF-9E42-8665-922997EB5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6115984"/>
            <a:ext cx="3004457" cy="514044"/>
          </a:xfrm>
          <a:prstGeom prst="rect">
            <a:avLst/>
          </a:prstGeom>
        </p:spPr>
      </p:pic>
      <p:sp>
        <p:nvSpPr>
          <p:cNvPr id="13" name="Google Shape;217;p39">
            <a:extLst>
              <a:ext uri="{FF2B5EF4-FFF2-40B4-BE49-F238E27FC236}">
                <a16:creationId xmlns:a16="http://schemas.microsoft.com/office/drawing/2014/main" id="{C6D2C3A4-05FE-7F46-88E4-4B835A7C973D}"/>
              </a:ext>
            </a:extLst>
          </p:cNvPr>
          <p:cNvSpPr txBox="1">
            <a:spLocks/>
          </p:cNvSpPr>
          <p:nvPr/>
        </p:nvSpPr>
        <p:spPr>
          <a:xfrm>
            <a:off x="8752114" y="4779457"/>
            <a:ext cx="2815317" cy="185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ts val="3300"/>
            </a:pPr>
            <a: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SoftBank</a:t>
            </a:r>
            <a:r>
              <a:rPr lang="ja-JP" alt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Corp.</a:t>
            </a:r>
          </a:p>
          <a:p>
            <a:pPr algn="r">
              <a:buSzPts val="3300"/>
            </a:pPr>
            <a: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SoftBank</a:t>
            </a:r>
            <a:r>
              <a:rPr lang="ja-JP" alt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Telecom</a:t>
            </a:r>
            <a:r>
              <a:rPr lang="ja-JP" alt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China</a:t>
            </a:r>
            <a:endParaRPr lang="ja-JP" altLang="en-US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39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https://pds.exblog.jp/pds/1/200906/05/95/f0186895_2145231.jpg"/>
          <p:cNvPicPr preferRelativeResize="0"/>
          <p:nvPr/>
        </p:nvPicPr>
        <p:blipFill rotWithShape="1">
          <a:blip r:embed="rId3">
            <a:alphaModFix/>
          </a:blip>
          <a:srcRect l="41475" r="15277"/>
          <a:stretch/>
        </p:blipFill>
        <p:spPr>
          <a:xfrm rot="-5400000">
            <a:off x="2580852" y="-2580854"/>
            <a:ext cx="7030293" cy="1219200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257432" y="993307"/>
            <a:ext cx="116771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ja-JP" sz="333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死ぬこと・死なせること・盗まれること</a:t>
            </a:r>
            <a:endParaRPr sz="333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endParaRPr sz="3330"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50"/>
              <a:buNone/>
            </a:pPr>
            <a:r>
              <a:rPr lang="ja-JP" sz="555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悲しみのひとつを減らせる世の中に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0" y="0"/>
            <a:ext cx="12192000" cy="80151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 i="0" u="none" strike="noStrike" cap="none">
                <a:solidFill>
                  <a:srgbClr val="1E4E79"/>
                </a:solidFill>
                <a:latin typeface="Meiryo"/>
                <a:ea typeface="Meiryo"/>
                <a:cs typeface="Meiryo"/>
                <a:sym typeface="Meiryo"/>
              </a:rPr>
              <a:t>バイクの3大悲しみ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0325100" y="180975"/>
            <a:ext cx="1657350" cy="521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43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257432" y="1047737"/>
            <a:ext cx="11677135" cy="4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sz="2400" dirty="0">
                <a:latin typeface="Meiryo"/>
                <a:ea typeface="Meiryo"/>
                <a:cs typeface="Meiryo"/>
                <a:sym typeface="Meiryo"/>
              </a:rPr>
              <a:t>IoTを使ったバイクのセキュリティとコミュニケーションができるツール</a:t>
            </a:r>
            <a:endParaRPr sz="24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0" y="0"/>
            <a:ext cx="12192000" cy="80151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 i="0" u="none" strike="noStrike" cap="none">
                <a:solidFill>
                  <a:srgbClr val="1E4E79"/>
                </a:solidFill>
                <a:latin typeface="Meiryo"/>
                <a:ea typeface="Meiryo"/>
                <a:cs typeface="Meiryo"/>
                <a:sym typeface="Meiryo"/>
              </a:rPr>
              <a:t>サービス概要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878" y="4148421"/>
            <a:ext cx="4436714" cy="2344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5"/>
          <p:cNvGrpSpPr/>
          <p:nvPr/>
        </p:nvGrpSpPr>
        <p:grpSpPr>
          <a:xfrm>
            <a:off x="657726" y="2310063"/>
            <a:ext cx="4943581" cy="4182812"/>
            <a:chOff x="654703" y="1431084"/>
            <a:chExt cx="5554612" cy="4545854"/>
          </a:xfrm>
        </p:grpSpPr>
        <p:pic>
          <p:nvPicPr>
            <p:cNvPr id="109" name="Google Shape;10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654703" y="1690688"/>
              <a:ext cx="2854979" cy="428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5"/>
            <p:cNvSpPr/>
            <p:nvPr/>
          </p:nvSpPr>
          <p:spPr>
            <a:xfrm>
              <a:off x="2904565" y="1431084"/>
              <a:ext cx="3191435" cy="1325563"/>
            </a:xfrm>
            <a:prstGeom prst="wedgeEllipseCallout">
              <a:avLst>
                <a:gd name="adj1" fmla="val -48221"/>
                <a:gd name="adj2" fmla="val 64529"/>
              </a:avLst>
            </a:prstGeom>
            <a:noFill/>
            <a:ln w="28575" cap="flat" cmpd="sng">
              <a:solidFill>
                <a:srgbClr val="B3C6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3138370" y="1690688"/>
              <a:ext cx="30709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 b="0" i="0" u="none" strike="noStrike" cap="none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さて、今日も</a:t>
              </a:r>
              <a:endParaRPr sz="1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僕のバイクは元気かな？</a:t>
              </a:r>
              <a:endParaRPr dirty="0"/>
            </a:p>
          </p:txBody>
        </p:sp>
      </p:grpSp>
      <p:pic>
        <p:nvPicPr>
          <p:cNvPr id="112" name="Google Shape;1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6402" y="2280480"/>
            <a:ext cx="1422912" cy="14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7022163" y="2302949"/>
            <a:ext cx="2674881" cy="1879085"/>
          </a:xfrm>
          <a:prstGeom prst="wedgeEllipseCallout">
            <a:avLst>
              <a:gd name="adj1" fmla="val 52096"/>
              <a:gd name="adj2" fmla="val 59208"/>
            </a:avLst>
          </a:prstGeom>
          <a:noFill/>
          <a:ln w="28575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7342534" y="2756296"/>
            <a:ext cx="23545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異常はありません。</a:t>
            </a:r>
            <a:endParaRPr sz="18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バッテリー電圧正常</a:t>
            </a:r>
            <a:endParaRPr sz="18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気温20度です。</a:t>
            </a:r>
            <a:endParaRPr dirty="0"/>
          </a:p>
        </p:txBody>
      </p:sp>
      <p:cxnSp>
        <p:nvCxnSpPr>
          <p:cNvPr id="115" name="Google Shape;115;p15"/>
          <p:cNvCxnSpPr>
            <a:stCxn id="113" idx="2"/>
          </p:cNvCxnSpPr>
          <p:nvPr/>
        </p:nvCxnSpPr>
        <p:spPr>
          <a:xfrm rot="5400000">
            <a:off x="4745691" y="2047748"/>
            <a:ext cx="809100" cy="45273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16" name="Google Shape;116;p15"/>
          <p:cNvSpPr txBox="1"/>
          <p:nvPr/>
        </p:nvSpPr>
        <p:spPr>
          <a:xfrm>
            <a:off x="3275579" y="5029688"/>
            <a:ext cx="42777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dirty="0">
                <a:solidFill>
                  <a:srgbClr val="FF6699"/>
                </a:solidFill>
                <a:latin typeface="Meiryo"/>
                <a:ea typeface="Meiryo"/>
                <a:cs typeface="Meiryo"/>
                <a:sym typeface="Meiryo"/>
              </a:rPr>
              <a:t>離れた場所から愛車を</a:t>
            </a:r>
            <a:endParaRPr sz="2800" b="1" dirty="0">
              <a:solidFill>
                <a:srgbClr val="FF6699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 dirty="0">
                <a:solidFill>
                  <a:srgbClr val="FF6699"/>
                </a:solidFill>
                <a:latin typeface="Meiryo"/>
                <a:ea typeface="Meiryo"/>
                <a:cs typeface="Meiryo"/>
                <a:sym typeface="Meiryo"/>
              </a:rPr>
              <a:t>いつでもチェック！！</a:t>
            </a:r>
            <a:endParaRPr lang="en-US" altLang="ja-JP" sz="2800" b="1" dirty="0">
              <a:solidFill>
                <a:srgbClr val="FF669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053546" y="3703392"/>
            <a:ext cx="2629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LTEなので通信エリアの心配が少ない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0739" y="4619228"/>
            <a:ext cx="849580" cy="273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10325100" y="180975"/>
            <a:ext cx="1657350" cy="521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10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074181FA-10AD-7840-B985-E1C8A3CD69F4}"/>
              </a:ext>
            </a:extLst>
          </p:cNvPr>
          <p:cNvSpPr/>
          <p:nvPr/>
        </p:nvSpPr>
        <p:spPr>
          <a:xfrm>
            <a:off x="0" y="0"/>
            <a:ext cx="12192000" cy="80151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19;p15">
            <a:extLst>
              <a:ext uri="{FF2B5EF4-FFF2-40B4-BE49-F238E27FC236}">
                <a16:creationId xmlns:a16="http://schemas.microsoft.com/office/drawing/2014/main" id="{D9BDF662-F2A8-164C-8E1F-CEB239EA227F}"/>
              </a:ext>
            </a:extLst>
          </p:cNvPr>
          <p:cNvSpPr/>
          <p:nvPr/>
        </p:nvSpPr>
        <p:spPr>
          <a:xfrm>
            <a:off x="10325100" y="180975"/>
            <a:ext cx="1657350" cy="521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290284" y="69663"/>
            <a:ext cx="10515600" cy="74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SzPts val="3300"/>
            </a:pPr>
            <a:r>
              <a:rPr lang="ja" alt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ハードウェア（</a:t>
            </a:r>
            <a:r>
              <a:rPr lang="ja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クローズドβ</a:t>
            </a:r>
            <a:r>
              <a:rPr lang="ja-JP" alt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版</a:t>
            </a:r>
            <a:r>
              <a:rPr lang="ja" alt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endParaRPr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285079" y="1753321"/>
            <a:ext cx="6855950" cy="395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indent="0">
              <a:spcBef>
                <a:spcPts val="1067"/>
              </a:spcBef>
              <a:buSzPts val="2100"/>
              <a:buNone/>
            </a:pP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M5Stack Faces</a:t>
            </a: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ESP32</a:t>
            </a: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Wifi</a:t>
            </a: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Bluetooth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MPU9250 9</a:t>
            </a: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軸センサ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microSD</a:t>
            </a: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カードスロット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highlight>
                  <a:srgbClr val="FFFFFF"/>
                </a:highlight>
                <a:latin typeface="Yu Gothic" panose="020B0400000000000000" pitchFamily="34" charset="-128"/>
                <a:ea typeface="Yu Gothic" panose="020B0400000000000000" pitchFamily="34" charset="-128"/>
                <a:cs typeface="Meiryo"/>
                <a:sym typeface="Meiryo"/>
              </a:rPr>
              <a:t>ＧＰＳ受信機キット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さくらの通信モジュール（ＬＴＥ）　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さくらの通信モジュール用ブレイクアウトボード　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ロジックレベル双方向変換モジュール　　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en-US" altLang="ja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MP3</a:t>
            </a:r>
            <a:r>
              <a:rPr lang="ja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再生ボード</a:t>
            </a:r>
            <a:endParaRPr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Google Shape;215;p17" descr="室内, テーブル, 座っている が含まれている画像&#10;&#10;高い精度で生成された説明">
            <a:extLst>
              <a:ext uri="{FF2B5EF4-FFF2-40B4-BE49-F238E27FC236}">
                <a16:creationId xmlns:a16="http://schemas.microsoft.com/office/drawing/2014/main" id="{F0B426D2-0D62-8B41-92EE-6DD91B1FF9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744" y="1868039"/>
            <a:ext cx="4483257" cy="3362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8;p39">
            <a:extLst>
              <a:ext uri="{FF2B5EF4-FFF2-40B4-BE49-F238E27FC236}">
                <a16:creationId xmlns:a16="http://schemas.microsoft.com/office/drawing/2014/main" id="{4A81606B-6C9C-F34E-AC59-962D38BA8A84}"/>
              </a:ext>
            </a:extLst>
          </p:cNvPr>
          <p:cNvSpPr txBox="1">
            <a:spLocks/>
          </p:cNvSpPr>
          <p:nvPr/>
        </p:nvSpPr>
        <p:spPr>
          <a:xfrm>
            <a:off x="8295891" y="5230482"/>
            <a:ext cx="3616632" cy="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ケースは３</a:t>
            </a:r>
            <a:r>
              <a:rPr lang="en-US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D</a:t>
            </a: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プリンタで製作</a:t>
            </a:r>
          </a:p>
        </p:txBody>
      </p:sp>
      <p:sp>
        <p:nvSpPr>
          <p:cNvPr id="6" name="Google Shape;271;p21">
            <a:extLst>
              <a:ext uri="{FF2B5EF4-FFF2-40B4-BE49-F238E27FC236}">
                <a16:creationId xmlns:a16="http://schemas.microsoft.com/office/drawing/2014/main" id="{FB6FF9F3-1C4E-ED4A-8A6E-79AE1955363F}"/>
              </a:ext>
            </a:extLst>
          </p:cNvPr>
          <p:cNvSpPr txBox="1"/>
          <p:nvPr/>
        </p:nvSpPr>
        <p:spPr>
          <a:xfrm>
            <a:off x="502322" y="6101664"/>
            <a:ext cx="11545049" cy="59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オープン</a:t>
            </a:r>
            <a:r>
              <a:rPr lang="en-US" altLang="ja-JP" sz="2400" dirty="0">
                <a:solidFill>
                  <a:schemeClr val="dk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β</a:t>
            </a:r>
            <a:r>
              <a:rPr lang="ja-JP" altLang="en-US" sz="2400" dirty="0">
                <a:solidFill>
                  <a:schemeClr val="dk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に際し、同等機能を具備した専用機器を作りたい</a:t>
            </a:r>
            <a:endParaRPr sz="2400" dirty="0">
              <a:solidFill>
                <a:schemeClr val="dk1"/>
              </a:solidFill>
              <a:latin typeface="Yu Gothic" panose="020B0400000000000000" pitchFamily="34" charset="-128"/>
              <a:ea typeface="Yu Gothic" panose="020B0400000000000000" pitchFamily="34" charset="-128"/>
              <a:sym typeface="Arial"/>
            </a:endParaRPr>
          </a:p>
        </p:txBody>
      </p:sp>
      <p:sp>
        <p:nvSpPr>
          <p:cNvPr id="7" name="Google Shape;217;p39">
            <a:extLst>
              <a:ext uri="{FF2B5EF4-FFF2-40B4-BE49-F238E27FC236}">
                <a16:creationId xmlns:a16="http://schemas.microsoft.com/office/drawing/2014/main" id="{31588CB3-ABCD-4343-8125-DDC8BA027773}"/>
              </a:ext>
            </a:extLst>
          </p:cNvPr>
          <p:cNvSpPr txBox="1">
            <a:spLocks/>
          </p:cNvSpPr>
          <p:nvPr/>
        </p:nvSpPr>
        <p:spPr>
          <a:xfrm>
            <a:off x="290284" y="883733"/>
            <a:ext cx="10515600" cy="82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300"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現在クローズド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β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は下記を用いて試作機を製作し実施</a:t>
            </a:r>
          </a:p>
        </p:txBody>
      </p:sp>
    </p:spTree>
    <p:extLst>
      <p:ext uri="{BB962C8B-B14F-4D97-AF65-F5344CB8AC3E}">
        <p14:creationId xmlns:p14="http://schemas.microsoft.com/office/powerpoint/2010/main" val="20761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15">
            <a:extLst>
              <a:ext uri="{FF2B5EF4-FFF2-40B4-BE49-F238E27FC236}">
                <a16:creationId xmlns:a16="http://schemas.microsoft.com/office/drawing/2014/main" id="{F5B2F274-BCF4-634D-94EF-606AE1E6653A}"/>
              </a:ext>
            </a:extLst>
          </p:cNvPr>
          <p:cNvSpPr/>
          <p:nvPr/>
        </p:nvSpPr>
        <p:spPr>
          <a:xfrm>
            <a:off x="0" y="0"/>
            <a:ext cx="12192000" cy="80151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9;p15">
            <a:extLst>
              <a:ext uri="{FF2B5EF4-FFF2-40B4-BE49-F238E27FC236}">
                <a16:creationId xmlns:a16="http://schemas.microsoft.com/office/drawing/2014/main" id="{8808E848-5429-1F4E-84EA-3802A0C90634}"/>
              </a:ext>
            </a:extLst>
          </p:cNvPr>
          <p:cNvSpPr/>
          <p:nvPr/>
        </p:nvSpPr>
        <p:spPr>
          <a:xfrm>
            <a:off x="10325100" y="180975"/>
            <a:ext cx="1657350" cy="521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18577" y="149552"/>
            <a:ext cx="7664280" cy="61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buSzPts val="3300"/>
            </a:pPr>
            <a:r>
              <a:rPr lang="ja-JP" alt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オープン</a:t>
            </a:r>
            <a:r>
              <a:rPr lang="en-US" altLang="ja-JP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β</a:t>
            </a:r>
            <a:r>
              <a:rPr lang="ja-JP" altLang="en-US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機器製造 要求概要</a:t>
            </a:r>
            <a:endParaRPr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Google Shape;218;p39">
            <a:extLst>
              <a:ext uri="{FF2B5EF4-FFF2-40B4-BE49-F238E27FC236}">
                <a16:creationId xmlns:a16="http://schemas.microsoft.com/office/drawing/2014/main" id="{8BACD93C-CC25-654B-A92E-59645865EE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8576" y="1372321"/>
            <a:ext cx="11663873" cy="186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見積数量　　：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台 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500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台</a:t>
            </a:r>
            <a:endParaRPr lang="en-US" altLang="ja-JP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納入希望時期：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2019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月中</a:t>
            </a:r>
            <a:endParaRPr lang="en-US" altLang="ja-JP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spcBef>
                <a:spcPts val="1067"/>
              </a:spcBef>
              <a:buSzPts val="2100"/>
              <a:buNone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見積パターン：パターン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 パターン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B(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差が無いようであればパターン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のみ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  <a:p>
            <a:pPr marL="0" indent="0">
              <a:spcBef>
                <a:spcPts val="1067"/>
              </a:spcBef>
              <a:buSzPts val="2100"/>
              <a:buNone/>
            </a:pPr>
            <a:endParaRPr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Google Shape;218;p39">
            <a:extLst>
              <a:ext uri="{FF2B5EF4-FFF2-40B4-BE49-F238E27FC236}">
                <a16:creationId xmlns:a16="http://schemas.microsoft.com/office/drawing/2014/main" id="{F307561C-91F5-8141-AC50-D45CA1ECE829}"/>
              </a:ext>
            </a:extLst>
          </p:cNvPr>
          <p:cNvSpPr txBox="1">
            <a:spLocks/>
          </p:cNvSpPr>
          <p:nvPr/>
        </p:nvSpPr>
        <p:spPr>
          <a:xfrm>
            <a:off x="318576" y="2868415"/>
            <a:ext cx="11663873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067"/>
              </a:spcBef>
              <a:buSzPts val="2100"/>
              <a:buFont typeface="Arial"/>
              <a:buNone/>
            </a:pP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商用展開時は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年間で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万台を展開予定</a:t>
            </a:r>
          </a:p>
        </p:txBody>
      </p:sp>
      <p:sp>
        <p:nvSpPr>
          <p:cNvPr id="8" name="Google Shape;218;p39">
            <a:extLst>
              <a:ext uri="{FF2B5EF4-FFF2-40B4-BE49-F238E27FC236}">
                <a16:creationId xmlns:a16="http://schemas.microsoft.com/office/drawing/2014/main" id="{5E3A13FC-E414-F643-8D11-6D4E120F612A}"/>
              </a:ext>
            </a:extLst>
          </p:cNvPr>
          <p:cNvSpPr txBox="1">
            <a:spLocks/>
          </p:cNvSpPr>
          <p:nvPr/>
        </p:nvSpPr>
        <p:spPr>
          <a:xfrm>
            <a:off x="318576" y="3946102"/>
            <a:ext cx="11663873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067"/>
              </a:spcBef>
              <a:buSzPts val="2100"/>
              <a:buFont typeface="Arial"/>
              <a:buNone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今後の想定スケジュール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529313-44CA-E941-A620-C90A5B8D1764}"/>
              </a:ext>
            </a:extLst>
          </p:cNvPr>
          <p:cNvCxnSpPr>
            <a:cxnSpLocks/>
          </p:cNvCxnSpPr>
          <p:nvPr/>
        </p:nvCxnSpPr>
        <p:spPr>
          <a:xfrm>
            <a:off x="3004456" y="5203370"/>
            <a:ext cx="2253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218;p39">
            <a:extLst>
              <a:ext uri="{FF2B5EF4-FFF2-40B4-BE49-F238E27FC236}">
                <a16:creationId xmlns:a16="http://schemas.microsoft.com/office/drawing/2014/main" id="{ABAD8CC7-84AD-AF48-AA65-EBA6E8F8A99F}"/>
              </a:ext>
            </a:extLst>
          </p:cNvPr>
          <p:cNvSpPr txBox="1">
            <a:spLocks/>
          </p:cNvSpPr>
          <p:nvPr/>
        </p:nvSpPr>
        <p:spPr>
          <a:xfrm>
            <a:off x="2299776" y="4654033"/>
            <a:ext cx="922396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067"/>
              </a:spcBef>
              <a:buSzPts val="2100"/>
              <a:buFont typeface="Arial"/>
              <a:buNone/>
            </a:pP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</a:p>
        </p:txBody>
      </p:sp>
      <p:sp>
        <p:nvSpPr>
          <p:cNvPr id="37" name="Google Shape;218;p39">
            <a:extLst>
              <a:ext uri="{FF2B5EF4-FFF2-40B4-BE49-F238E27FC236}">
                <a16:creationId xmlns:a16="http://schemas.microsoft.com/office/drawing/2014/main" id="{C9EBD2A9-6B2B-E340-80D3-A99E1AEE1584}"/>
              </a:ext>
            </a:extLst>
          </p:cNvPr>
          <p:cNvSpPr txBox="1">
            <a:spLocks/>
          </p:cNvSpPr>
          <p:nvPr/>
        </p:nvSpPr>
        <p:spPr>
          <a:xfrm>
            <a:off x="3222172" y="5219369"/>
            <a:ext cx="1760596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067"/>
              </a:spcBef>
              <a:buSzPts val="2100"/>
              <a:buFont typeface="Arial"/>
              <a:buNone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オープン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β</a:t>
            </a:r>
            <a:endParaRPr lang="ja-JP" alt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" name="Google Shape;218;p39">
            <a:extLst>
              <a:ext uri="{FF2B5EF4-FFF2-40B4-BE49-F238E27FC236}">
                <a16:creationId xmlns:a16="http://schemas.microsoft.com/office/drawing/2014/main" id="{A8F8E127-0BB7-9445-88D3-4E5D9EB538BE}"/>
              </a:ext>
            </a:extLst>
          </p:cNvPr>
          <p:cNvSpPr txBox="1">
            <a:spLocks/>
          </p:cNvSpPr>
          <p:nvPr/>
        </p:nvSpPr>
        <p:spPr>
          <a:xfrm>
            <a:off x="5173603" y="4654033"/>
            <a:ext cx="3349911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067"/>
              </a:spcBef>
              <a:buSzPts val="2100"/>
              <a:buFont typeface="Arial"/>
              <a:buNone/>
            </a:pP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2020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月移行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024836-E01E-924A-9530-43395F9F94FF}"/>
              </a:ext>
            </a:extLst>
          </p:cNvPr>
          <p:cNvCxnSpPr>
            <a:cxnSpLocks/>
          </p:cNvCxnSpPr>
          <p:nvPr/>
        </p:nvCxnSpPr>
        <p:spPr>
          <a:xfrm>
            <a:off x="5301341" y="5219369"/>
            <a:ext cx="2253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218;p39">
            <a:extLst>
              <a:ext uri="{FF2B5EF4-FFF2-40B4-BE49-F238E27FC236}">
                <a16:creationId xmlns:a16="http://schemas.microsoft.com/office/drawing/2014/main" id="{23FDF957-1EB9-EC40-9304-48E7D96550F7}"/>
              </a:ext>
            </a:extLst>
          </p:cNvPr>
          <p:cNvSpPr txBox="1">
            <a:spLocks/>
          </p:cNvSpPr>
          <p:nvPr/>
        </p:nvSpPr>
        <p:spPr>
          <a:xfrm>
            <a:off x="5301340" y="5219369"/>
            <a:ext cx="2917373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067"/>
              </a:spcBef>
              <a:buSzPts val="2100"/>
              <a:buFont typeface="Arial"/>
              <a:buNone/>
            </a:pP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サービスリリース</a:t>
            </a:r>
          </a:p>
        </p:txBody>
      </p:sp>
    </p:spTree>
    <p:extLst>
      <p:ext uri="{BB962C8B-B14F-4D97-AF65-F5344CB8AC3E}">
        <p14:creationId xmlns:p14="http://schemas.microsoft.com/office/powerpoint/2010/main" val="217574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宽屏</PresentationFormat>
  <Paragraphs>54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Meiryo</vt:lpstr>
      <vt:lpstr>Yu Gothic</vt:lpstr>
      <vt:lpstr>Arial</vt:lpstr>
      <vt:lpstr>Office 主题​​</vt:lpstr>
      <vt:lpstr>PowerPoint 演示文稿</vt:lpstr>
      <vt:lpstr>PowerPoint 演示文稿</vt:lpstr>
      <vt:lpstr>PowerPoint 演示文稿</vt:lpstr>
      <vt:lpstr>ハードウェア（クローズドβ版）</vt:lpstr>
      <vt:lpstr>オープンβ機器製造 要求概要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映虹 刘</dc:creator>
  <cp:lastModifiedBy>映虹 刘</cp:lastModifiedBy>
  <cp:revision>1</cp:revision>
  <dcterms:created xsi:type="dcterms:W3CDTF">2019-05-15T07:45:37Z</dcterms:created>
  <dcterms:modified xsi:type="dcterms:W3CDTF">2019-05-15T07:45:58Z</dcterms:modified>
</cp:coreProperties>
</file>